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7" r:id="rId2"/>
    <p:sldId id="256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70" r:id="rId14"/>
  </p:sldIdLst>
  <p:sldSz cx="9144000" cy="5143500" type="screen16x9"/>
  <p:notesSz cx="6858000" cy="9144000"/>
  <p:embeddedFontLst>
    <p:embeddedFont>
      <p:font typeface="Google Sans" panose="020B0604020202020204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9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82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05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12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15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65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3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2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en-IN" sz="18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S</a:t>
            </a:r>
            <a:r>
              <a:rPr lang="en-IN" sz="1800" b="1" i="0" dirty="0"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ilver Lining</a:t>
            </a:r>
            <a:endParaRPr sz="18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G.VINAYACK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Scaling Trust: AI-Powered Detection of Online Harms</a:t>
            </a:r>
            <a:endParaRPr sz="18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9;p23">
            <a:extLst>
              <a:ext uri="{FF2B5EF4-FFF2-40B4-BE49-F238E27FC236}">
                <a16:creationId xmlns:a16="http://schemas.microsoft.com/office/drawing/2014/main" id="{F429461C-6DFF-86DD-6583-07895B091D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" y="96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/>
          <p:cNvSpPr/>
          <p:nvPr/>
        </p:nvSpPr>
        <p:spPr>
          <a:xfrm>
            <a:off x="496119" y="604838"/>
            <a:ext cx="3602087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Snapshots of the MVP</a:t>
            </a:r>
            <a:endParaRPr lang="en-US" sz="278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81" y="1422574"/>
            <a:ext cx="2638425" cy="26384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714" y="1422574"/>
            <a:ext cx="2638499" cy="26384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620" y="1422574"/>
            <a:ext cx="2638499" cy="26384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96119" y="4311774"/>
            <a:ext cx="8151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MVP showcases core detection capabilities. It provides a user-friendly interface. It includes real-time monitoring.</a:t>
            </a:r>
            <a:endParaRPr lang="en-US" sz="1094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F57832-C620-0D11-5F0B-97E8EB2F6321}"/>
              </a:ext>
            </a:extLst>
          </p:cNvPr>
          <p:cNvSpPr/>
          <p:nvPr/>
        </p:nvSpPr>
        <p:spPr>
          <a:xfrm>
            <a:off x="7154561" y="4562732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7;p24">
            <a:extLst>
              <a:ext uri="{FF2B5EF4-FFF2-40B4-BE49-F238E27FC236}">
                <a16:creationId xmlns:a16="http://schemas.microsoft.com/office/drawing/2014/main" id="{5CF89629-7352-8E47-52B8-35124D7EE5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1011808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Development and Additional Details</a:t>
            </a:r>
            <a:endParaRPr lang="en-US" sz="2781" dirty="0"/>
          </a:p>
        </p:txBody>
      </p:sp>
      <p:sp>
        <p:nvSpPr>
          <p:cNvPr id="4" name="Shape 1"/>
          <p:cNvSpPr/>
          <p:nvPr/>
        </p:nvSpPr>
        <p:spPr>
          <a:xfrm>
            <a:off x="3925119" y="2110383"/>
            <a:ext cx="2290539" cy="1053183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071640" y="225690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AI</a:t>
            </a:r>
            <a:endParaRPr lang="en-US" sz="1375" dirty="0"/>
          </a:p>
        </p:txBody>
      </p:sp>
      <p:sp>
        <p:nvSpPr>
          <p:cNvPr id="6" name="Text 3"/>
          <p:cNvSpPr/>
          <p:nvPr/>
        </p:nvSpPr>
        <p:spPr>
          <a:xfrm>
            <a:off x="4071640" y="2563416"/>
            <a:ext cx="199749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detection using machine learning.</a:t>
            </a:r>
            <a:endParaRPr lang="en-US" sz="1094" dirty="0"/>
          </a:p>
        </p:txBody>
      </p:sp>
      <p:sp>
        <p:nvSpPr>
          <p:cNvPr id="7" name="Shape 4"/>
          <p:cNvSpPr/>
          <p:nvPr/>
        </p:nvSpPr>
        <p:spPr>
          <a:xfrm>
            <a:off x="6357417" y="2110383"/>
            <a:ext cx="2290539" cy="1053183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3938" y="2256905"/>
            <a:ext cx="179940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Community Reporting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6503938" y="2563416"/>
            <a:ext cx="199749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 users to report suspicious activity.</a:t>
            </a:r>
            <a:endParaRPr lang="en-US" sz="1094" dirty="0"/>
          </a:p>
        </p:txBody>
      </p:sp>
      <p:sp>
        <p:nvSpPr>
          <p:cNvPr id="10" name="Shape 7"/>
          <p:cNvSpPr/>
          <p:nvPr/>
        </p:nvSpPr>
        <p:spPr>
          <a:xfrm>
            <a:off x="3925119" y="3305324"/>
            <a:ext cx="4722763" cy="826368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071640" y="345184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Integration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4071640" y="3758357"/>
            <a:ext cx="442972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with other security platforms.</a:t>
            </a:r>
            <a:endParaRPr lang="en-US" sz="109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0398CC-8B2C-7CC3-4C66-1EE3C8C5C816}"/>
              </a:ext>
            </a:extLst>
          </p:cNvPr>
          <p:cNvSpPr/>
          <p:nvPr/>
        </p:nvSpPr>
        <p:spPr>
          <a:xfrm>
            <a:off x="7154561" y="4562732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69;p15">
            <a:extLst>
              <a:ext uri="{FF2B5EF4-FFF2-40B4-BE49-F238E27FC236}">
                <a16:creationId xmlns:a16="http://schemas.microsoft.com/office/drawing/2014/main" id="{27727EE7-061C-3C4E-D1C6-8123DE8939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1478459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Scaling Trust: AI-Powered Detection of Online Harms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3925119" y="2577033"/>
            <a:ext cx="472276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our AI solution. It detects online harms to enhance digital trust. We address misinformation, fake links, and deepfakes. Our goal is to protect users and businesses.</a:t>
            </a:r>
            <a:endParaRPr lang="en-US" sz="1094" dirty="0"/>
          </a:p>
        </p:txBody>
      </p:sp>
      <p:sp>
        <p:nvSpPr>
          <p:cNvPr id="5" name="Shape 2"/>
          <p:cNvSpPr/>
          <p:nvPr/>
        </p:nvSpPr>
        <p:spPr>
          <a:xfrm>
            <a:off x="3925119" y="3427512"/>
            <a:ext cx="226814" cy="226814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222775" y="3416945"/>
            <a:ext cx="2120875" cy="24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38"/>
              </a:lnSpc>
            </a:pPr>
            <a:endParaRPr lang="en-US" sz="13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56F82-74C3-87A8-2272-D32E493CBE0A}"/>
              </a:ext>
            </a:extLst>
          </p:cNvPr>
          <p:cNvSpPr/>
          <p:nvPr/>
        </p:nvSpPr>
        <p:spPr>
          <a:xfrm>
            <a:off x="7154561" y="4499530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75;p16">
            <a:extLst>
              <a:ext uri="{FF2B5EF4-FFF2-40B4-BE49-F238E27FC236}">
                <a16:creationId xmlns:a16="http://schemas.microsoft.com/office/drawing/2014/main" id="{9D4816C5-EBF5-DA8A-40ED-1C16E21CED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/>
          <p:cNvSpPr/>
          <p:nvPr/>
        </p:nvSpPr>
        <p:spPr>
          <a:xfrm>
            <a:off x="496119" y="1474068"/>
            <a:ext cx="7443341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Opportunities for AI-Powered Harm Detection</a:t>
            </a:r>
            <a:endParaRPr lang="en-US" sz="2781" dirty="0"/>
          </a:p>
        </p:txBody>
      </p:sp>
      <p:sp>
        <p:nvSpPr>
          <p:cNvPr id="3" name="Text 1"/>
          <p:cNvSpPr/>
          <p:nvPr/>
        </p:nvSpPr>
        <p:spPr>
          <a:xfrm>
            <a:off x="496119" y="227141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Differentiation</a:t>
            </a:r>
            <a:endParaRPr lang="en-US" sz="1375" dirty="0"/>
          </a:p>
        </p:txBody>
      </p:sp>
      <p:sp>
        <p:nvSpPr>
          <p:cNvPr id="4" name="Text 2"/>
          <p:cNvSpPr/>
          <p:nvPr/>
        </p:nvSpPr>
        <p:spPr>
          <a:xfrm>
            <a:off x="496119" y="2634630"/>
            <a:ext cx="248632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solution uses advanced AI. It adapts to evolving online threats. It is more effective than existing methods.</a:t>
            </a:r>
            <a:endParaRPr lang="en-US" sz="1094" dirty="0"/>
          </a:p>
        </p:txBody>
      </p:sp>
      <p:sp>
        <p:nvSpPr>
          <p:cNvPr id="5" name="Text 3"/>
          <p:cNvSpPr/>
          <p:nvPr/>
        </p:nvSpPr>
        <p:spPr>
          <a:xfrm>
            <a:off x="3333080" y="227141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Solving</a:t>
            </a:r>
            <a:endParaRPr lang="en-US" sz="1375" dirty="0"/>
          </a:p>
        </p:txBody>
      </p:sp>
      <p:sp>
        <p:nvSpPr>
          <p:cNvPr id="6" name="Text 4"/>
          <p:cNvSpPr/>
          <p:nvPr/>
        </p:nvSpPr>
        <p:spPr>
          <a:xfrm>
            <a:off x="3333080" y="2634630"/>
            <a:ext cx="248632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accurately identify and flag harmful content. This reduces fraud and protects user privacy. It builds online trust.</a:t>
            </a:r>
            <a:endParaRPr lang="en-US" sz="1094" dirty="0"/>
          </a:p>
        </p:txBody>
      </p:sp>
      <p:sp>
        <p:nvSpPr>
          <p:cNvPr id="7" name="Text 5"/>
          <p:cNvSpPr/>
          <p:nvPr/>
        </p:nvSpPr>
        <p:spPr>
          <a:xfrm>
            <a:off x="6170042" y="227141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Unique Selling Point</a:t>
            </a:r>
            <a:endParaRPr lang="en-US" sz="1375" dirty="0"/>
          </a:p>
        </p:txBody>
      </p:sp>
      <p:sp>
        <p:nvSpPr>
          <p:cNvPr id="8" name="Text 6"/>
          <p:cNvSpPr/>
          <p:nvPr/>
        </p:nvSpPr>
        <p:spPr>
          <a:xfrm>
            <a:off x="6170042" y="2634630"/>
            <a:ext cx="248632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detection prevents harm before it spreads. Our user-friendly interface simplifies reporting.</a:t>
            </a:r>
            <a:endParaRPr lang="en-US" sz="1094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D9118-A2A3-D6F3-5C4F-742A817F6DE1}"/>
              </a:ext>
            </a:extLst>
          </p:cNvPr>
          <p:cNvSpPr/>
          <p:nvPr/>
        </p:nvSpPr>
        <p:spPr>
          <a:xfrm>
            <a:off x="7154561" y="4539008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81;p17">
            <a:extLst>
              <a:ext uri="{FF2B5EF4-FFF2-40B4-BE49-F238E27FC236}">
                <a16:creationId xmlns:a16="http://schemas.microsoft.com/office/drawing/2014/main" id="{27D471A5-7850-1716-309B-DB07239BE4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921246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 of Our AI Solution</a:t>
            </a:r>
            <a:endParaRPr lang="en-US" sz="2781" dirty="0"/>
          </a:p>
        </p:txBody>
      </p:sp>
      <p:sp>
        <p:nvSpPr>
          <p:cNvPr id="4" name="Shape 1"/>
          <p:cNvSpPr/>
          <p:nvPr/>
        </p:nvSpPr>
        <p:spPr>
          <a:xfrm>
            <a:off x="496119" y="2179290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9288" y="2205857"/>
            <a:ext cx="212601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656" dirty="0"/>
          </a:p>
        </p:txBody>
      </p:sp>
      <p:sp>
        <p:nvSpPr>
          <p:cNvPr id="6" name="Text 3"/>
          <p:cNvSpPr/>
          <p:nvPr/>
        </p:nvSpPr>
        <p:spPr>
          <a:xfrm>
            <a:off x="956817" y="2179290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Fake Link Detection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956817" y="2485802"/>
            <a:ext cx="1829842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malicious URLs. Prevents phishing attacks in real time.</a:t>
            </a:r>
            <a:endParaRPr lang="en-US" sz="1094" dirty="0"/>
          </a:p>
        </p:txBody>
      </p:sp>
      <p:sp>
        <p:nvSpPr>
          <p:cNvPr id="8" name="Shape 5"/>
          <p:cNvSpPr/>
          <p:nvPr/>
        </p:nvSpPr>
        <p:spPr>
          <a:xfrm>
            <a:off x="2928417" y="2179290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981586" y="2205857"/>
            <a:ext cx="212601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656" dirty="0"/>
          </a:p>
        </p:txBody>
      </p:sp>
      <p:sp>
        <p:nvSpPr>
          <p:cNvPr id="10" name="Text 7"/>
          <p:cNvSpPr/>
          <p:nvPr/>
        </p:nvSpPr>
        <p:spPr>
          <a:xfrm>
            <a:off x="3389115" y="2179290"/>
            <a:ext cx="1829842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Harmful Website Blocking</a:t>
            </a:r>
            <a:endParaRPr lang="en-US" sz="1375" dirty="0"/>
          </a:p>
        </p:txBody>
      </p:sp>
      <p:sp>
        <p:nvSpPr>
          <p:cNvPr id="11" name="Text 8"/>
          <p:cNvSpPr/>
          <p:nvPr/>
        </p:nvSpPr>
        <p:spPr>
          <a:xfrm>
            <a:off x="3389115" y="2707258"/>
            <a:ext cx="1829842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Blocks access to dangerous sites. Protects users from malware.</a:t>
            </a:r>
            <a:endParaRPr lang="en-US" sz="1094" dirty="0"/>
          </a:p>
        </p:txBody>
      </p:sp>
      <p:sp>
        <p:nvSpPr>
          <p:cNvPr id="12" name="Shape 9"/>
          <p:cNvSpPr/>
          <p:nvPr/>
        </p:nvSpPr>
        <p:spPr>
          <a:xfrm>
            <a:off x="496119" y="3688928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49288" y="3715495"/>
            <a:ext cx="212601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656" dirty="0"/>
          </a:p>
        </p:txBody>
      </p:sp>
      <p:sp>
        <p:nvSpPr>
          <p:cNvPr id="14" name="Text 11"/>
          <p:cNvSpPr/>
          <p:nvPr/>
        </p:nvSpPr>
        <p:spPr>
          <a:xfrm>
            <a:off x="956817" y="368892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Deepfake Detection</a:t>
            </a:r>
            <a:endParaRPr lang="en-US" sz="1375" dirty="0"/>
          </a:p>
        </p:txBody>
      </p:sp>
      <p:sp>
        <p:nvSpPr>
          <p:cNvPr id="15" name="Text 12"/>
          <p:cNvSpPr/>
          <p:nvPr/>
        </p:nvSpPr>
        <p:spPr>
          <a:xfrm>
            <a:off x="956816" y="3995441"/>
            <a:ext cx="42620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videos and images. Flags manipulated content quickly.</a:t>
            </a:r>
            <a:endParaRPr lang="en-US" sz="109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89;p18">
            <a:extLst>
              <a:ext uri="{FF2B5EF4-FFF2-40B4-BE49-F238E27FC236}">
                <a16:creationId xmlns:a16="http://schemas.microsoft.com/office/drawing/2014/main" id="{F43891F5-475B-9741-E2C1-459604EAE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433760"/>
            <a:ext cx="4722763" cy="841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13"/>
              </a:lnSpc>
            </a:pPr>
            <a:r>
              <a:rPr lang="en-US" sz="262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Use-Case Diagram: AI Detection Process</a:t>
            </a:r>
            <a:endParaRPr lang="en-US" sz="26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19" y="1477491"/>
            <a:ext cx="673373" cy="8080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71452" y="1612106"/>
            <a:ext cx="1683469" cy="210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Input</a:t>
            </a:r>
            <a:endParaRPr lang="en-US" sz="1313" dirty="0"/>
          </a:p>
        </p:txBody>
      </p:sp>
      <p:sp>
        <p:nvSpPr>
          <p:cNvPr id="6" name="Text 2"/>
          <p:cNvSpPr/>
          <p:nvPr/>
        </p:nvSpPr>
        <p:spPr>
          <a:xfrm>
            <a:off x="1371451" y="1903215"/>
            <a:ext cx="384743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3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encounters a suspicious link or website.</a:t>
            </a:r>
            <a:endParaRPr lang="en-US" sz="103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19" y="2285554"/>
            <a:ext cx="673373" cy="8080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71452" y="2420169"/>
            <a:ext cx="1683469" cy="210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Analysis</a:t>
            </a:r>
            <a:endParaRPr lang="en-US" sz="1313" dirty="0"/>
          </a:p>
        </p:txBody>
      </p:sp>
      <p:sp>
        <p:nvSpPr>
          <p:cNvPr id="9" name="Text 4"/>
          <p:cNvSpPr/>
          <p:nvPr/>
        </p:nvSpPr>
        <p:spPr>
          <a:xfrm>
            <a:off x="1371451" y="2711277"/>
            <a:ext cx="384743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3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algorithms analyze URL and content.</a:t>
            </a:r>
            <a:endParaRPr lang="en-US" sz="103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19" y="3093615"/>
            <a:ext cx="673373" cy="8080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71452" y="3228231"/>
            <a:ext cx="1683469" cy="210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Threat Assessment</a:t>
            </a:r>
            <a:endParaRPr lang="en-US" sz="1313" dirty="0"/>
          </a:p>
        </p:txBody>
      </p:sp>
      <p:sp>
        <p:nvSpPr>
          <p:cNvPr id="12" name="Text 6"/>
          <p:cNvSpPr/>
          <p:nvPr/>
        </p:nvSpPr>
        <p:spPr>
          <a:xfrm>
            <a:off x="1371451" y="3519339"/>
            <a:ext cx="384743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3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determines the risk level.</a:t>
            </a:r>
            <a:endParaRPr lang="en-US" sz="103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19" y="3901678"/>
            <a:ext cx="673373" cy="8080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71452" y="4036293"/>
            <a:ext cx="1683469" cy="210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 Taken</a:t>
            </a:r>
            <a:endParaRPr lang="en-US" sz="1313" dirty="0"/>
          </a:p>
        </p:txBody>
      </p:sp>
      <p:sp>
        <p:nvSpPr>
          <p:cNvPr id="15" name="Text 8"/>
          <p:cNvSpPr/>
          <p:nvPr/>
        </p:nvSpPr>
        <p:spPr>
          <a:xfrm>
            <a:off x="1371451" y="4327402"/>
            <a:ext cx="3847430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3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Harmful content is blocked or flagged.</a:t>
            </a:r>
            <a:endParaRPr lang="en-US" sz="103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7;p19">
            <a:extLst>
              <a:ext uri="{FF2B5EF4-FFF2-40B4-BE49-F238E27FC236}">
                <a16:creationId xmlns:a16="http://schemas.microsoft.com/office/drawing/2014/main" id="{3C917DF9-0B67-1E4A-8BA7-F40A7036D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/>
          <p:cNvSpPr/>
          <p:nvPr/>
        </p:nvSpPr>
        <p:spPr>
          <a:xfrm>
            <a:off x="496119" y="943943"/>
            <a:ext cx="5697811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Mockups of Our Proposed Solution</a:t>
            </a:r>
            <a:endParaRPr lang="en-US" sz="278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1670447"/>
            <a:ext cx="2575471" cy="15917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6119" y="3439344"/>
            <a:ext cx="1772469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Dashboard</a:t>
            </a:r>
            <a:endParaRPr lang="en-US" sz="1375" dirty="0"/>
          </a:p>
        </p:txBody>
      </p:sp>
      <p:sp>
        <p:nvSpPr>
          <p:cNvPr id="5" name="Text 2"/>
          <p:cNvSpPr/>
          <p:nvPr/>
        </p:nvSpPr>
        <p:spPr>
          <a:xfrm>
            <a:off x="496119" y="3745856"/>
            <a:ext cx="257547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threats in real time.</a:t>
            </a:r>
            <a:endParaRPr lang="en-US" sz="109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190" y="1670447"/>
            <a:ext cx="2575545" cy="15917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84190" y="343941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Content Analysis</a:t>
            </a:r>
            <a:endParaRPr lang="en-US" sz="1375" dirty="0"/>
          </a:p>
        </p:txBody>
      </p:sp>
      <p:sp>
        <p:nvSpPr>
          <p:cNvPr id="8" name="Text 4"/>
          <p:cNvSpPr/>
          <p:nvPr/>
        </p:nvSpPr>
        <p:spPr>
          <a:xfrm>
            <a:off x="3284190" y="3745930"/>
            <a:ext cx="257554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detailed analysis of flagged content.</a:t>
            </a:r>
            <a:endParaRPr lang="en-US" sz="109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336" y="1670447"/>
            <a:ext cx="2575471" cy="15917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72337" y="3439344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Mobile Alerts</a:t>
            </a:r>
            <a:endParaRPr lang="en-US" sz="1375" dirty="0"/>
          </a:p>
        </p:txBody>
      </p:sp>
      <p:sp>
        <p:nvSpPr>
          <p:cNvPr id="11" name="Text 6"/>
          <p:cNvSpPr/>
          <p:nvPr/>
        </p:nvSpPr>
        <p:spPr>
          <a:xfrm>
            <a:off x="6072336" y="3745855"/>
            <a:ext cx="257547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instant security alerts on your device.</a:t>
            </a:r>
            <a:endParaRPr lang="en-US" sz="109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770B1-4437-222D-CC48-1CBCCD1AF5A3}"/>
              </a:ext>
            </a:extLst>
          </p:cNvPr>
          <p:cNvSpPr/>
          <p:nvPr/>
        </p:nvSpPr>
        <p:spPr>
          <a:xfrm>
            <a:off x="7154561" y="4562732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05;p20">
            <a:extLst>
              <a:ext uri="{FF2B5EF4-FFF2-40B4-BE49-F238E27FC236}">
                <a16:creationId xmlns:a16="http://schemas.microsoft.com/office/drawing/2014/main" id="{C5D48226-C54C-FDCF-F250-B1243323CD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415900"/>
            <a:ext cx="4722763" cy="797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Architecture Diagram of Our Solution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4068589" y="1404640"/>
            <a:ext cx="14288" cy="3322886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4197809" y="1684437"/>
            <a:ext cx="382711" cy="14288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3925081" y="1548110"/>
            <a:ext cx="287015" cy="287015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972892" y="1571997"/>
            <a:ext cx="191319" cy="23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706540" y="1532186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Input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4706541" y="1807964"/>
            <a:ext cx="3941341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sources include websites and user reports.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197809" y="2547044"/>
            <a:ext cx="382711" cy="14288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3925081" y="2410718"/>
            <a:ext cx="287015" cy="287015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972892" y="2434605"/>
            <a:ext cx="191319" cy="23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706540" y="2394793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Engine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4706541" y="2670572"/>
            <a:ext cx="3941341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AI algorithms analyze incoming data.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4197809" y="3409652"/>
            <a:ext cx="382711" cy="14288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3925081" y="3273326"/>
            <a:ext cx="287015" cy="287015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972892" y="3297213"/>
            <a:ext cx="191319" cy="23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706540" y="3257401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4706541" y="3533180"/>
            <a:ext cx="3941341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Threat intelligence database is updated constantly.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4197809" y="4272260"/>
            <a:ext cx="382711" cy="14288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</p:sp>
      <p:sp>
        <p:nvSpPr>
          <p:cNvPr id="21" name="Shape 18"/>
          <p:cNvSpPr/>
          <p:nvPr/>
        </p:nvSpPr>
        <p:spPr>
          <a:xfrm>
            <a:off x="3925081" y="4135934"/>
            <a:ext cx="287015" cy="287015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3972892" y="4159821"/>
            <a:ext cx="191319" cy="23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4706540" y="4120009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4706541" y="4395787"/>
            <a:ext cx="3941341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access data through a web or mobile app.</a:t>
            </a:r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01F7EB-9433-6AE8-FA4A-264D8575D478}"/>
              </a:ext>
            </a:extLst>
          </p:cNvPr>
          <p:cNvSpPr/>
          <p:nvPr/>
        </p:nvSpPr>
        <p:spPr>
          <a:xfrm>
            <a:off x="7154561" y="4540408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13;p21">
            <a:extLst>
              <a:ext uri="{FF2B5EF4-FFF2-40B4-BE49-F238E27FC236}">
                <a16:creationId xmlns:a16="http://schemas.microsoft.com/office/drawing/2014/main" id="{8695FA40-DED3-E62C-9CC5-172191BF64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7720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2308697"/>
            <a:ext cx="563254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Technologies Used in Our Solution</a:t>
            </a:r>
            <a:endParaRPr lang="en-US" sz="278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19" y="2964284"/>
            <a:ext cx="354360" cy="3543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6119" y="346040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endParaRPr lang="en-US" sz="1375" dirty="0"/>
          </a:p>
        </p:txBody>
      </p:sp>
      <p:sp>
        <p:nvSpPr>
          <p:cNvPr id="6" name="Text 2"/>
          <p:cNvSpPr/>
          <p:nvPr/>
        </p:nvSpPr>
        <p:spPr>
          <a:xfrm>
            <a:off x="496119" y="3766915"/>
            <a:ext cx="257547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language for AI development.</a:t>
            </a:r>
            <a:endParaRPr lang="en-US" sz="109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190" y="2964284"/>
            <a:ext cx="354360" cy="3543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284190" y="346040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TensorFlow</a:t>
            </a:r>
            <a:endParaRPr lang="en-US" sz="1375" dirty="0"/>
          </a:p>
        </p:txBody>
      </p:sp>
      <p:sp>
        <p:nvSpPr>
          <p:cNvPr id="9" name="Text 4"/>
          <p:cNvSpPr/>
          <p:nvPr/>
        </p:nvSpPr>
        <p:spPr>
          <a:xfrm>
            <a:off x="3284190" y="3766915"/>
            <a:ext cx="257554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for machine learning models.</a:t>
            </a:r>
            <a:endParaRPr lang="en-US" sz="109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336" y="2964284"/>
            <a:ext cx="354360" cy="3543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2337" y="346040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Services</a:t>
            </a:r>
            <a:endParaRPr lang="en-US" sz="1375" dirty="0"/>
          </a:p>
        </p:txBody>
      </p:sp>
      <p:sp>
        <p:nvSpPr>
          <p:cNvPr id="12" name="Text 6"/>
          <p:cNvSpPr/>
          <p:nvPr/>
        </p:nvSpPr>
        <p:spPr>
          <a:xfrm>
            <a:off x="6072336" y="3766915"/>
            <a:ext cx="257547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infrastructure for processing data.</a:t>
            </a:r>
            <a:endParaRPr lang="en-US" sz="1094" dirty="0"/>
          </a:p>
        </p:txBody>
      </p:sp>
      <p:sp>
        <p:nvSpPr>
          <p:cNvPr id="13" name="Text 7"/>
          <p:cNvSpPr/>
          <p:nvPr/>
        </p:nvSpPr>
        <p:spPr>
          <a:xfrm>
            <a:off x="496119" y="4380012"/>
            <a:ext cx="8151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are building our project on IDX. We are integrating Gemini APIs for advanced AI capabilities.</a:t>
            </a:r>
            <a:endParaRPr lang="en-US" sz="1094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41F03D-4889-6C7A-275C-318817D6372D}"/>
              </a:ext>
            </a:extLst>
          </p:cNvPr>
          <p:cNvSpPr/>
          <p:nvPr/>
        </p:nvSpPr>
        <p:spPr>
          <a:xfrm>
            <a:off x="7154561" y="4563999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21;p22">
            <a:extLst>
              <a:ext uri="{FF2B5EF4-FFF2-40B4-BE49-F238E27FC236}">
                <a16:creationId xmlns:a16="http://schemas.microsoft.com/office/drawing/2014/main" id="{760F8635-EE29-941A-8B6F-1C95317438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7720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2392040"/>
            <a:ext cx="5338093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Estimated Implementation Costs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496119" y="3118470"/>
            <a:ext cx="2575471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$50K</a:t>
            </a:r>
            <a:endParaRPr lang="en-US" sz="3656" dirty="0"/>
          </a:p>
        </p:txBody>
      </p:sp>
      <p:sp>
        <p:nvSpPr>
          <p:cNvPr id="5" name="Text 2"/>
          <p:cNvSpPr/>
          <p:nvPr/>
        </p:nvSpPr>
        <p:spPr>
          <a:xfrm>
            <a:off x="897806" y="376334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Initial Setup</a:t>
            </a:r>
            <a:endParaRPr lang="en-US" sz="1375" dirty="0"/>
          </a:p>
        </p:txBody>
      </p:sp>
      <p:sp>
        <p:nvSpPr>
          <p:cNvPr id="6" name="Text 3"/>
          <p:cNvSpPr/>
          <p:nvPr/>
        </p:nvSpPr>
        <p:spPr>
          <a:xfrm>
            <a:off x="496119" y="4069854"/>
            <a:ext cx="257547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Covers infrastructure and initial AI model training.</a:t>
            </a:r>
            <a:endParaRPr lang="en-US" sz="1094" dirty="0"/>
          </a:p>
        </p:txBody>
      </p:sp>
      <p:sp>
        <p:nvSpPr>
          <p:cNvPr id="7" name="Text 4"/>
          <p:cNvSpPr/>
          <p:nvPr/>
        </p:nvSpPr>
        <p:spPr>
          <a:xfrm>
            <a:off x="3284190" y="3118470"/>
            <a:ext cx="2575545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$10K</a:t>
            </a:r>
            <a:endParaRPr lang="en-US" sz="3656" dirty="0"/>
          </a:p>
        </p:txBody>
      </p:sp>
      <p:sp>
        <p:nvSpPr>
          <p:cNvPr id="8" name="Text 5"/>
          <p:cNvSpPr/>
          <p:nvPr/>
        </p:nvSpPr>
        <p:spPr>
          <a:xfrm>
            <a:off x="3685952" y="376334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Monthly Maintenance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3284190" y="4069854"/>
            <a:ext cx="257554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updates and ongoing support.</a:t>
            </a:r>
            <a:endParaRPr lang="en-US" sz="1094" dirty="0"/>
          </a:p>
        </p:txBody>
      </p:sp>
      <p:sp>
        <p:nvSpPr>
          <p:cNvPr id="10" name="Text 7"/>
          <p:cNvSpPr/>
          <p:nvPr/>
        </p:nvSpPr>
        <p:spPr>
          <a:xfrm>
            <a:off x="6072336" y="3118470"/>
            <a:ext cx="2575471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$20K</a:t>
            </a:r>
            <a:endParaRPr lang="en-US" sz="3656" dirty="0"/>
          </a:p>
        </p:txBody>
      </p:sp>
      <p:sp>
        <p:nvSpPr>
          <p:cNvPr id="11" name="Text 8"/>
          <p:cNvSpPr/>
          <p:nvPr/>
        </p:nvSpPr>
        <p:spPr>
          <a:xfrm>
            <a:off x="6474024" y="376334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Scaling Costs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6072336" y="4069854"/>
            <a:ext cx="257547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Additional resources for increased data processing.</a:t>
            </a:r>
            <a:endParaRPr lang="en-US" sz="109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0E055B-CA8B-7EE3-D9AC-D6C6865A69AE}"/>
              </a:ext>
            </a:extLst>
          </p:cNvPr>
          <p:cNvSpPr/>
          <p:nvPr/>
        </p:nvSpPr>
        <p:spPr>
          <a:xfrm>
            <a:off x="7154561" y="4562732"/>
            <a:ext cx="1989439" cy="58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466</Words>
  <Application>Microsoft Office PowerPoint</Application>
  <PresentationFormat>On-screen Show (16:9)</PresentationFormat>
  <Paragraphs>95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Google Sans</vt:lpstr>
      <vt:lpstr>Raleway</vt:lpstr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lakkshmii vinayack gundebommu</dc:creator>
  <cp:lastModifiedBy>lakkshmii vinayack gundebommu</cp:lastModifiedBy>
  <cp:revision>2</cp:revision>
  <dcterms:modified xsi:type="dcterms:W3CDTF">2025-03-13T09:48:35Z</dcterms:modified>
</cp:coreProperties>
</file>